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2" r:id="rId2"/>
    <p:sldId id="264" r:id="rId3"/>
    <p:sldId id="265" r:id="rId4"/>
    <p:sldId id="267" r:id="rId5"/>
    <p:sldId id="272" r:id="rId6"/>
    <p:sldId id="271" r:id="rId7"/>
    <p:sldId id="270" r:id="rId8"/>
    <p:sldId id="269" r:id="rId9"/>
    <p:sldId id="268" r:id="rId10"/>
    <p:sldId id="266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угакова Мария" initials="БМ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EC"/>
    <a:srgbClr val="B3EFFF"/>
    <a:srgbClr val="E41F19"/>
    <a:srgbClr val="018374"/>
    <a:srgbClr val="0078BE"/>
    <a:srgbClr val="02B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62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6"/>
    </p:cViewPr>
  </p:sorterViewPr>
  <p:notesViewPr>
    <p:cSldViewPr snapToGrid="0"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02F78-EDAD-4660-A86D-C74476CD52F7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2C184-5828-4AF6-9DE9-552E2B8F7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73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2C184-5828-4AF6-9DE9-552E2B8F706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8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228AEC-0935-8D4E-8AC1-7528026E2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2" y="2679171"/>
            <a:ext cx="11112494" cy="640560"/>
          </a:xfrm>
        </p:spPr>
        <p:txBody>
          <a:bodyPr anchor="b">
            <a:spAutoFit/>
          </a:bodyPr>
          <a:lstStyle>
            <a:lvl1pPr marL="0" marR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>
                <a:solidFill>
                  <a:schemeClr val="accent2"/>
                </a:solidFill>
                <a:latin typeface="+mj-lt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8A631667-E28D-7640-95F5-66AB9F64F4F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752" y="3421552"/>
            <a:ext cx="11112494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400" b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 1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xmlns="" id="{DB91D220-690F-F743-8BF8-C2B6B49DCD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752" y="4597181"/>
            <a:ext cx="11112494" cy="276999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 dirty="0"/>
              <a:t>Presenter’s name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F6C91D94-1DB9-47B3-A78D-E0C59FC893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1" y="6302030"/>
            <a:ext cx="3725245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latin typeface="+mn-lt"/>
              </a:defRPr>
            </a:lvl1pPr>
          </a:lstStyle>
          <a:p>
            <a:pPr lvl="0"/>
            <a:fld id="{F4D7BF67-1FB1-4572-9FA4-449E1F9DFAF5}" type="datetime4">
              <a:rPr lang="en-US" smtClean="0"/>
              <a:t>September 21, 2023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7890C8D-6CA1-4630-A91A-E230E50D3B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73" y="6112960"/>
            <a:ext cx="3108960" cy="43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3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revers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191B37-C929-8D42-98C4-A32E7A9CD9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825781F-F039-479A-B792-3F916EAD08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1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AA82512-73EC-4AFA-82D7-8C9653567042}"/>
              </a:ext>
            </a:extLst>
          </p:cNvPr>
          <p:cNvSpPr/>
          <p:nvPr userDrawn="1"/>
        </p:nvSpPr>
        <p:spPr>
          <a:xfrm>
            <a:off x="6096000" y="0"/>
            <a:ext cx="6096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B01D0E77-B7DA-4880-B448-4077D1B3EFB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91361" y="630238"/>
            <a:ext cx="5268766" cy="52625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29AE6F84-2C59-B242-985D-F6860D451A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141" y="1558799"/>
            <a:ext cx="5106756" cy="342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0104C7E-451E-E246-B880-1F1ABC33B9D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D615A590-C7FE-DC40-8E18-E9E18603AC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1" y="630001"/>
            <a:ext cx="5106756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10AC831-54C3-4BC8-8ACF-005C497A39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8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rter Page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B2541CA-AF4E-4FA0-A115-C3032F32FF81}"/>
              </a:ext>
            </a:extLst>
          </p:cNvPr>
          <p:cNvSpPr/>
          <p:nvPr userDrawn="1"/>
        </p:nvSpPr>
        <p:spPr>
          <a:xfrm>
            <a:off x="8282763" y="0"/>
            <a:ext cx="390923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29AE6F84-2C59-B242-985D-F6860D451A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140" y="1558799"/>
            <a:ext cx="7359851" cy="342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0104C7E-451E-E246-B880-1F1ABC33B9D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D615A590-C7FE-DC40-8E18-E9E18603AC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0" y="630001"/>
            <a:ext cx="7659322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D2581EE2-56E9-4FD0-BB3B-A65169609D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86149" y="630238"/>
            <a:ext cx="2673977" cy="52625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7DE4860-5CF9-4E0D-8DC0-8CAEBA7F1D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8585C9E-0354-444D-BE1E-35E1EAD891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141" y="1558799"/>
            <a:ext cx="5041313" cy="41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8A77B8D-154F-6F45-8695-64F1BE59436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29BD5818-2878-DC43-BF9E-AA22CD6FD6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xmlns="" id="{98DEDF5A-6EE3-4C39-92AA-2F9651F3EFB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481863" y="1558926"/>
            <a:ext cx="5170246" cy="378777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91312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11B8995-3561-A843-9E9E-6582149708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653F32CE-6555-4F4D-B8D4-4C4CF2AE4F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1DFADED3-0A50-469E-9028-A2DA6D2DB19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39753" y="1558926"/>
            <a:ext cx="5170246" cy="378777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BAE66F91-B1DF-4FFE-8F56-F0F715531AA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610934" y="1558926"/>
            <a:ext cx="5170246" cy="378777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88719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90AB158C-B717-F146-8473-4FA9177902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141" y="1558799"/>
            <a:ext cx="5041313" cy="4140000"/>
          </a:xfrm>
          <a:prstGeom prst="rect">
            <a:avLst/>
          </a:prstGeom>
        </p:spPr>
        <p:txBody>
          <a:bodyPr/>
          <a:lstStyle>
            <a:lvl1pPr marL="172800" indent="-172800">
              <a:buFont typeface="Arial" panose="020B0604020202020204" pitchFamily="34" charset="0"/>
              <a:buChar char="•"/>
              <a:defRPr sz="1400">
                <a:latin typeface="+mn-lt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xmlns="" id="{ED999B74-4775-954D-AE91-802FA2FAD2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10934" y="1558799"/>
            <a:ext cx="5041313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89B6F21-EF9B-BE45-AAFE-E1AD49A1E7B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05D33DE1-3571-5345-BB13-D07092BC12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98885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2AA10A2D-2893-2C48-9C44-64E01F59B5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0140" y="1558799"/>
            <a:ext cx="332366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D468A0E4-2E0D-294F-B1D9-DBD3BF4FF1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34361" y="1558799"/>
            <a:ext cx="332366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xmlns="" id="{1FCAC9ED-712C-E64A-A315-8F7975B93BD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28581" y="1558799"/>
            <a:ext cx="332366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387ABA-3685-1B40-B8C1-6D1A423690B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DC1A3E40-7C3E-6A49-A21B-3F41A7A9FC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193043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BA5AE212-B438-7247-B851-4B50F1ADF9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78751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xmlns="" id="{8702DE56-D42A-E643-A1D3-2F8FC90CE9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17361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xmlns="" id="{511FF0B5-4C23-4B4F-8089-816FFC5F4D5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55970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4CBF34-7884-9144-B76A-249853A107D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40B923AF-A6E4-6146-938C-9385E0A47A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B7F12E13-73F3-2948-AA2B-D748A576FB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8792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</p:spTree>
    <p:extLst>
      <p:ext uri="{BB962C8B-B14F-4D97-AF65-F5344CB8AC3E}">
        <p14:creationId xmlns:p14="http://schemas.microsoft.com/office/powerpoint/2010/main" val="3092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AB3872-610F-2C43-A210-3FDC8EF7DE74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0383502-25BE-654A-BA01-D0958CD259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1" y="630001"/>
            <a:ext cx="11112494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xmlns="" id="{E2E16837-DE39-D149-86E3-3191148DC7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141" y="4078800"/>
            <a:ext cx="5041313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xmlns="" id="{66489298-2967-5B4B-A6A7-063622B511F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9752" y="2098800"/>
            <a:ext cx="5041313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xmlns="" id="{3D85FDFB-BAA2-C542-AE9C-F5D528382FD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9752" y="1559708"/>
            <a:ext cx="5041313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xmlns="" id="{FFB49330-CF45-214A-ACF0-62E13EA2BCC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11322" y="4078800"/>
            <a:ext cx="5041313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xmlns="" id="{4EE35739-93BB-684C-83F4-60BC6A00DD4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611322" y="2098800"/>
            <a:ext cx="5041313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3886E6EC-EB59-0348-ABF9-E79B4F47933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611322" y="1559708"/>
            <a:ext cx="5041313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</p:spTree>
    <p:extLst>
      <p:ext uri="{BB962C8B-B14F-4D97-AF65-F5344CB8AC3E}">
        <p14:creationId xmlns:p14="http://schemas.microsoft.com/office/powerpoint/2010/main" val="2886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F03ACF-2F4C-F843-BD56-23062E6A1EA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07C64916-CC9F-CB48-AD5C-57D5BC14D1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1" y="630001"/>
            <a:ext cx="11112494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ACCA8051-05E2-4841-B620-C25D88B71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140" y="4078800"/>
            <a:ext cx="332366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xmlns="" id="{00910E6B-FD72-804D-A9D2-72F936F8EA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9752" y="2098800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xmlns="" id="{3B316823-E02D-334E-ADBC-8E1B2D01BCB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9752" y="1559708"/>
            <a:ext cx="332366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xmlns="" id="{2485DE50-CA50-194E-96B0-04CBD8B92A4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434555" y="4078800"/>
            <a:ext cx="332366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6" name="Picture Placeholder 8">
            <a:extLst>
              <a:ext uri="{FF2B5EF4-FFF2-40B4-BE49-F238E27FC236}">
                <a16:creationId xmlns:a16="http://schemas.microsoft.com/office/drawing/2014/main" xmlns="" id="{97292E1A-EC45-C44F-9DF9-E58F6C63DB3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434555" y="2098800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xmlns="" id="{BCE2AE9D-754A-9E44-912D-F270F73EBAF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434555" y="1559708"/>
            <a:ext cx="332366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xmlns="" id="{4B9BD494-A61D-934D-95C5-22C8495F19FC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328969" y="4078800"/>
            <a:ext cx="332366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9" name="Picture Placeholder 8">
            <a:extLst>
              <a:ext uri="{FF2B5EF4-FFF2-40B4-BE49-F238E27FC236}">
                <a16:creationId xmlns:a16="http://schemas.microsoft.com/office/drawing/2014/main" xmlns="" id="{E662092C-B69C-D24F-BA28-E286481213BC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8328969" y="2098800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xmlns="" id="{C93880F7-08AD-DE4C-A1CF-DA9FCAD05C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328969" y="1559708"/>
            <a:ext cx="332366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</p:spTree>
    <p:extLst>
      <p:ext uri="{BB962C8B-B14F-4D97-AF65-F5344CB8AC3E}">
        <p14:creationId xmlns:p14="http://schemas.microsoft.com/office/powerpoint/2010/main" val="33348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revers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xmlns="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2" y="2679171"/>
            <a:ext cx="11112494" cy="640560"/>
          </a:xfrm>
        </p:spPr>
        <p:txBody>
          <a:bodyPr anchor="b">
            <a:spAutoFit/>
          </a:bodyPr>
          <a:lstStyle>
            <a:lvl1pPr marL="0" marR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chemeClr val="bg1"/>
                </a:solidFill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xmlns="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752" y="3421552"/>
            <a:ext cx="11112494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 1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xmlns="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752" y="4597181"/>
            <a:ext cx="11112494" cy="276999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 dirty="0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1" y="6302030"/>
            <a:ext cx="3725245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fld id="{EA41576A-A317-4C82-ABED-EE6260F94C3F}" type="datetime4">
              <a:rPr lang="en-US" smtClean="0"/>
              <a:t>September 21, 2023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9E65231-97ED-4F31-A305-2CD784DCC7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9">
            <a:extLst>
              <a:ext uri="{FF2B5EF4-FFF2-40B4-BE49-F238E27FC236}">
                <a16:creationId xmlns:a16="http://schemas.microsoft.com/office/drawing/2014/main" xmlns="" id="{8B7FFF9E-6CB1-6A44-A57A-41A01129B1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141" y="4078800"/>
            <a:ext cx="259627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xmlns="" id="{CAF5B82F-C4B1-2042-8307-32852E71BC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78751" y="4078800"/>
            <a:ext cx="259627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xmlns="" id="{3BB99382-C4A4-8F4C-A7B1-37416B7748D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17361" y="4078800"/>
            <a:ext cx="259627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xmlns="" id="{D98AE347-29B0-634C-A11B-707DEA866BF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55970" y="4078800"/>
            <a:ext cx="2596276" cy="162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8E6AE02-8109-F541-B5B5-9AFA5637FEC1}"/>
              </a:ext>
            </a:extLst>
          </p:cNvPr>
          <p:cNvSpPr>
            <a:spLocks noGrp="1"/>
          </p:cNvSpPr>
          <p:nvPr>
            <p:ph type="sldNum" sz="quarter" idx="3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95F833E4-F299-DC4B-B8FF-F6B08D7D9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1" y="630001"/>
            <a:ext cx="11112494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xmlns="" id="{67CD5BC8-841B-AF4E-AA3B-3251F6286F75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9753" y="2098800"/>
            <a:ext cx="259627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xmlns="" id="{AF3285C2-D53D-6944-9FE6-AC145C61AC4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378492" y="2098800"/>
            <a:ext cx="259627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xmlns="" id="{22633D8B-8D76-F646-98F0-10F1CA0B6FC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217231" y="2098800"/>
            <a:ext cx="259627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xmlns="" id="{1ECBA903-36E1-8D40-828B-9E44A623C09F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9055970" y="2098800"/>
            <a:ext cx="259627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xmlns="" id="{1A976FFB-F50E-784B-A5E5-A3EC3114A3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9753" y="1559708"/>
            <a:ext cx="259627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xmlns="" id="{86A31B76-ACDE-FD42-8C92-DA1189E3629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378621" y="1559708"/>
            <a:ext cx="259627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xmlns="" id="{D3321DEC-DA6B-584D-8172-80D22DEFA37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217489" y="1559708"/>
            <a:ext cx="259627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xmlns="" id="{235751F1-708F-6A41-8879-5FC5B0DD0EA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056358" y="1559708"/>
            <a:ext cx="2596276" cy="540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Column title</a:t>
            </a:r>
          </a:p>
        </p:txBody>
      </p:sp>
    </p:spTree>
    <p:extLst>
      <p:ext uri="{BB962C8B-B14F-4D97-AF65-F5344CB8AC3E}">
        <p14:creationId xmlns:p14="http://schemas.microsoft.com/office/powerpoint/2010/main" val="361551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with core sha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B2B8AD0-69FC-EF49-9261-46FC888EF7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62934"/>
            <a:ext cx="12192000" cy="500249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FE6CD86-C57A-6D4D-8868-B67F0A270A3F}"/>
              </a:ext>
            </a:extLst>
          </p:cNvPr>
          <p:cNvSpPr/>
          <p:nvPr userDrawn="1"/>
        </p:nvSpPr>
        <p:spPr>
          <a:xfrm>
            <a:off x="539752" y="1559708"/>
            <a:ext cx="5041313" cy="41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B710D28-A266-E249-8501-607AD7E37BD4}"/>
              </a:ext>
            </a:extLst>
          </p:cNvPr>
          <p:cNvSpPr/>
          <p:nvPr userDrawn="1"/>
        </p:nvSpPr>
        <p:spPr>
          <a:xfrm>
            <a:off x="6610934" y="1559708"/>
            <a:ext cx="5041313" cy="41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xmlns="" id="{1E675AA1-11F2-6E46-BE9B-7F62136C8C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9846" y="1919708"/>
            <a:ext cx="4321125" cy="18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172800" indent="-172800">
              <a:buFont typeface="Arial" panose="020B0604020202020204" pitchFamily="34" charset="0"/>
              <a:buChar char="•"/>
              <a:defRPr/>
            </a:lvl2pPr>
            <a:lvl3pPr marL="345600" indent="-171450">
              <a:buFont typeface="Cambria" panose="02040503050406030204" pitchFamily="18" charset="0"/>
              <a:buChar char="⎼"/>
              <a:defRPr/>
            </a:lvl3pPr>
            <a:lvl4pPr marL="518400" indent="-171450">
              <a:buFont typeface="Arial" panose="020B0604020202020204" pitchFamily="34" charset="0"/>
              <a:buChar char="•"/>
              <a:defRPr/>
            </a:lvl4pPr>
            <a:lvl5pPr marL="691200" indent="-171450">
              <a:buFont typeface="Cambria" panose="02040503050406030204" pitchFamily="18" charset="0"/>
              <a:buChar char="⎼"/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Column title</a:t>
            </a:r>
          </a:p>
          <a:p>
            <a:pPr lvl="1"/>
            <a:r>
              <a:rPr lang="en-US" dirty="0"/>
              <a:t>First level bullet</a:t>
            </a:r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bullet</a:t>
            </a:r>
          </a:p>
          <a:p>
            <a:pPr lvl="4"/>
            <a:r>
              <a:rPr lang="en-US" dirty="0"/>
              <a:t>Fourth level bullet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xmlns="" id="{F8E294CD-00A3-3B45-9B94-98E59514EE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71028" y="1919708"/>
            <a:ext cx="4321125" cy="18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172800" indent="-172800">
              <a:buFont typeface="Arial" panose="020B0604020202020204" pitchFamily="34" charset="0"/>
              <a:buChar char="•"/>
              <a:defRPr/>
            </a:lvl2pPr>
            <a:lvl3pPr marL="345600" indent="-171450">
              <a:buFont typeface="Cambria" panose="02040503050406030204" pitchFamily="18" charset="0"/>
              <a:buChar char="⎼"/>
              <a:defRPr/>
            </a:lvl3pPr>
            <a:lvl4pPr marL="518400" indent="-171450">
              <a:buFont typeface="Arial" panose="020B0604020202020204" pitchFamily="34" charset="0"/>
              <a:buChar char="•"/>
              <a:defRPr/>
            </a:lvl4pPr>
            <a:lvl5pPr marL="691200" indent="-171450">
              <a:buFont typeface="Cambria" panose="02040503050406030204" pitchFamily="18" charset="0"/>
              <a:buChar char="⎼"/>
              <a:defRPr/>
            </a:lvl5pPr>
            <a:lvl6pPr marL="864000" indent="-172800">
              <a:buFont typeface="Arial" panose="020B0604020202020204" pitchFamily="34" charset="0"/>
              <a:buChar char="•"/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Column title</a:t>
            </a:r>
          </a:p>
          <a:p>
            <a:pPr lvl="1"/>
            <a:r>
              <a:rPr lang="en-US" dirty="0"/>
              <a:t>First level bullet</a:t>
            </a:r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bullet</a:t>
            </a:r>
          </a:p>
          <a:p>
            <a:pPr lvl="4"/>
            <a:r>
              <a:rPr lang="en-US" dirty="0"/>
              <a:t>Fourth level bullet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2891AE-CEE5-354E-8B85-564881200EB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2E9DF625-D8A7-9D48-98B1-D17318C22D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xmlns="" id="{68F6F35D-803B-A74B-A083-051A2A962B69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39752" y="4079708"/>
            <a:ext cx="5041313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xmlns="" id="{3FA207DE-62CD-B949-BD91-26F4572CA97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610934" y="4079708"/>
            <a:ext cx="5041313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4E5CA5D-CEAE-430E-83E9-C6A7134D38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73" y="6112960"/>
            <a:ext cx="3108960" cy="43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7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 with core sha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C1245DC-9747-4149-A162-F29CA118ED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62934"/>
            <a:ext cx="12192000" cy="50024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BFA48273-8E78-AC45-AB3F-B644EA8877CF}"/>
              </a:ext>
            </a:extLst>
          </p:cNvPr>
          <p:cNvSpPr/>
          <p:nvPr userDrawn="1"/>
        </p:nvSpPr>
        <p:spPr>
          <a:xfrm>
            <a:off x="539752" y="1559708"/>
            <a:ext cx="3323666" cy="41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xmlns="" id="{DBB44F6E-428B-7C4B-85DD-0912AED6D3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9846" y="1919708"/>
            <a:ext cx="2603478" cy="18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172800" indent="-172800">
              <a:buFont typeface="Arial" panose="020B0604020202020204" pitchFamily="34" charset="0"/>
              <a:buChar char="•"/>
              <a:defRPr/>
            </a:lvl2pPr>
            <a:lvl3pPr marL="345600" indent="-171450">
              <a:buFont typeface="Cambria" panose="02040503050406030204" pitchFamily="18" charset="0"/>
              <a:buChar char="⎼"/>
              <a:defRPr/>
            </a:lvl3pPr>
            <a:lvl4pPr marL="518400" indent="-171450">
              <a:buFont typeface="Arial" panose="020B0604020202020204" pitchFamily="34" charset="0"/>
              <a:buChar char="•"/>
              <a:defRPr/>
            </a:lvl4pPr>
            <a:lvl5pPr marL="691200" indent="-171450">
              <a:buFont typeface="Cambria" panose="02040503050406030204" pitchFamily="18" charset="0"/>
              <a:buChar char="⎼"/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Column title</a:t>
            </a:r>
          </a:p>
          <a:p>
            <a:pPr lvl="1"/>
            <a:r>
              <a:rPr lang="en-US" dirty="0"/>
              <a:t>First level bullet</a:t>
            </a:r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bullet</a:t>
            </a:r>
          </a:p>
          <a:p>
            <a:pPr lvl="4"/>
            <a:r>
              <a:rPr lang="en-US" dirty="0"/>
              <a:t>Fourth level bullet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2C40747A-4D6F-144F-9DBB-2F01EC6C912A}"/>
              </a:ext>
            </a:extLst>
          </p:cNvPr>
          <p:cNvSpPr/>
          <p:nvPr userDrawn="1"/>
        </p:nvSpPr>
        <p:spPr>
          <a:xfrm>
            <a:off x="4434166" y="1559708"/>
            <a:ext cx="3323666" cy="41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xmlns="" id="{43304268-B9C4-E841-9E77-1CC78A70F9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94260" y="1919708"/>
            <a:ext cx="2603478" cy="18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172800" indent="-172800">
              <a:buFont typeface="Arial" panose="020B0604020202020204" pitchFamily="34" charset="0"/>
              <a:buChar char="•"/>
              <a:defRPr/>
            </a:lvl2pPr>
            <a:lvl3pPr marL="345600" indent="-171450">
              <a:buFont typeface="Cambria" panose="02040503050406030204" pitchFamily="18" charset="0"/>
              <a:buChar char="⎼"/>
              <a:defRPr/>
            </a:lvl3pPr>
            <a:lvl4pPr marL="518400" indent="-171450">
              <a:buFont typeface="Arial" panose="020B0604020202020204" pitchFamily="34" charset="0"/>
              <a:buChar char="•"/>
              <a:defRPr/>
            </a:lvl4pPr>
            <a:lvl5pPr marL="691200" indent="-171450">
              <a:buFont typeface="Cambria" panose="02040503050406030204" pitchFamily="18" charset="0"/>
              <a:buChar char="⎼"/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Column title</a:t>
            </a:r>
          </a:p>
          <a:p>
            <a:pPr lvl="1"/>
            <a:r>
              <a:rPr lang="en-US" dirty="0"/>
              <a:t>First level bullet</a:t>
            </a:r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bullet</a:t>
            </a:r>
          </a:p>
          <a:p>
            <a:pPr lvl="4"/>
            <a:r>
              <a:rPr lang="en-US" dirty="0"/>
              <a:t>Fourth level bullet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4429A07-502D-3948-9527-D4DF556A7E04}"/>
              </a:ext>
            </a:extLst>
          </p:cNvPr>
          <p:cNvSpPr/>
          <p:nvPr userDrawn="1"/>
        </p:nvSpPr>
        <p:spPr>
          <a:xfrm>
            <a:off x="8328581" y="1559708"/>
            <a:ext cx="3323666" cy="41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xmlns="" id="{3A89C90E-125C-A44B-AA42-90411DE5650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688675" y="1919708"/>
            <a:ext cx="2603478" cy="18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172800" indent="-172800">
              <a:buFont typeface="Arial" panose="020B0604020202020204" pitchFamily="34" charset="0"/>
              <a:buChar char="•"/>
              <a:defRPr/>
            </a:lvl2pPr>
            <a:lvl3pPr marL="345600" indent="-171450">
              <a:buFont typeface="Cambria" panose="02040503050406030204" pitchFamily="18" charset="0"/>
              <a:buChar char="⎼"/>
              <a:defRPr/>
            </a:lvl3pPr>
            <a:lvl4pPr marL="518400" indent="-171450">
              <a:buFont typeface="Arial" panose="020B0604020202020204" pitchFamily="34" charset="0"/>
              <a:buChar char="•"/>
              <a:defRPr/>
            </a:lvl4pPr>
            <a:lvl5pPr marL="691200" indent="-171450">
              <a:buFont typeface="Cambria" panose="02040503050406030204" pitchFamily="18" charset="0"/>
              <a:buChar char="⎼"/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Column title</a:t>
            </a:r>
          </a:p>
          <a:p>
            <a:pPr lvl="1"/>
            <a:r>
              <a:rPr lang="en-US" dirty="0"/>
              <a:t>First level bullet</a:t>
            </a:r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bullet</a:t>
            </a:r>
          </a:p>
          <a:p>
            <a:pPr lvl="4"/>
            <a:r>
              <a:rPr lang="en-US" dirty="0"/>
              <a:t>Fourth level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5F275D-2589-904B-BE36-F01CDBD11855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5EC357CB-636E-5B47-9191-FFB6E2696B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xmlns="" id="{13303FB7-9567-9647-82B4-0C8802B91CA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39752" y="4079708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xmlns="" id="{B11381AE-B2E7-0E4E-9072-E06F2D0B3C8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434166" y="4079708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xmlns="" id="{4BD9830B-53D8-1546-A0D1-35B0865538D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328581" y="4079708"/>
            <a:ext cx="3323666" cy="162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92A41D8-0B81-4953-AFC3-C75F2B2AC7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73" y="6112960"/>
            <a:ext cx="3108960" cy="43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3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d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BB81CF5-1AFE-234F-84AB-744A22E7A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705C9339-FC05-ED49-BF74-66C53345D1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141" y="1558799"/>
            <a:ext cx="57615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51AB26CE-9663-6D4C-9A82-80F5A0ACC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1" y="630001"/>
            <a:ext cx="5761500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0053A78D-F952-1740-9FCA-32639CDC2A8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841007" y="0"/>
            <a:ext cx="5350993" cy="594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121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column featured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8">
            <a:extLst>
              <a:ext uri="{FF2B5EF4-FFF2-40B4-BE49-F238E27FC236}">
                <a16:creationId xmlns:a16="http://schemas.microsoft.com/office/drawing/2014/main" xmlns="" id="{BF407E25-2EE8-9B4B-A48F-7812170B54D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0"/>
            <a:ext cx="5350993" cy="5940000"/>
          </a:xfrm>
          <a:prstGeom prst="rect">
            <a:avLst/>
          </a:pr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xmlns="" id="{CB49DE1C-F950-5B42-8EC5-830A24C277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90746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xmlns="" id="{A0C36BAE-7D3E-9341-A555-48106F41832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55970" y="1558799"/>
            <a:ext cx="2596276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CED12A7-8895-0F48-BB2F-D9FF3668E583}"/>
              </a:ext>
            </a:extLst>
          </p:cNvPr>
          <p:cNvSpPr>
            <a:spLocks noGrp="1"/>
          </p:cNvSpPr>
          <p:nvPr>
            <p:ph type="sldNum" sz="quarter" idx="3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1AC7CD1A-DFD6-EB4F-BC37-497E4ABCD5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90746" y="630001"/>
            <a:ext cx="5761888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C661D0C-DDAD-4E04-9608-7DB43DB7CA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73" y="6112960"/>
            <a:ext cx="3108960" cy="43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1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729BD1C-C42E-4B24-98B1-26E0F449A6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7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AD1544-9F5B-6247-B2CE-CBCB59C49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Slide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7FE36E-202A-814F-AE8F-5976C6617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61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ext only with subhead (revers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85AE224-D143-9B4C-984F-2DAFBF5A8A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4A7714C-C9D3-EA4F-AAAE-A0B2CFDFAB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0" y="1513541"/>
            <a:ext cx="11112493" cy="43359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172800" indent="-172800">
              <a:buNone/>
              <a:defRPr>
                <a:solidFill>
                  <a:schemeClr val="bg1"/>
                </a:solidFill>
              </a:defRPr>
            </a:lvl2pPr>
            <a:lvl3pPr marL="172800">
              <a:defRPr>
                <a:solidFill>
                  <a:schemeClr val="bg1"/>
                </a:solidFill>
              </a:defRPr>
            </a:lvl3pPr>
            <a:lvl4pPr marL="345600">
              <a:defRPr>
                <a:solidFill>
                  <a:schemeClr val="bg1"/>
                </a:solidFill>
              </a:defRPr>
            </a:lvl4pPr>
            <a:lvl5pPr marL="518400">
              <a:defRPr>
                <a:solidFill>
                  <a:schemeClr val="bg1"/>
                </a:solidFill>
              </a:defRPr>
            </a:lvl5pPr>
            <a:lvl6pPr marL="691200">
              <a:defRPr>
                <a:solidFill>
                  <a:schemeClr val="bg1"/>
                </a:solidFill>
              </a:defRPr>
            </a:lvl6pPr>
            <a:lvl7pPr marL="864000">
              <a:defRPr>
                <a:solidFill>
                  <a:schemeClr val="bg1"/>
                </a:solidFill>
              </a:defRPr>
            </a:lvl7pPr>
            <a:lvl8pPr marL="1036800">
              <a:defRPr>
                <a:solidFill>
                  <a:schemeClr val="bg1"/>
                </a:solidFill>
              </a:defRPr>
            </a:lvl8pPr>
            <a:lvl9pPr marL="1209600"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Body copy</a:t>
            </a:r>
          </a:p>
          <a:p>
            <a:pPr lvl="2"/>
            <a:r>
              <a:rPr lang="en-US" dirty="0"/>
              <a:t>First level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  <a:p>
            <a:pPr lvl="5"/>
            <a:r>
              <a:rPr lang="en-US" dirty="0"/>
              <a:t>Fourth level</a:t>
            </a:r>
          </a:p>
          <a:p>
            <a:pPr lvl="6"/>
            <a:r>
              <a:rPr lang="en-US" dirty="0"/>
              <a:t>Fifth level</a:t>
            </a:r>
          </a:p>
          <a:p>
            <a:pPr lvl="7"/>
            <a:r>
              <a:rPr lang="en-US" dirty="0"/>
              <a:t>Sixth level</a:t>
            </a:r>
          </a:p>
          <a:p>
            <a:pPr lvl="8"/>
            <a:r>
              <a:rPr lang="en-US" dirty="0"/>
              <a:t>Seventh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C8FAF2F8-E403-D645-B5E7-F3DC78AB7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A3B0F67-8BE8-43CE-B4D7-857A9844BB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8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29AE6F84-2C59-B242-985D-F6860D451A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140" y="1558798"/>
            <a:ext cx="11108794" cy="4270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0104C7E-451E-E246-B880-1F1ABC33B9D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D615A590-C7FE-DC40-8E18-E9E18603AC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0" y="630001"/>
            <a:ext cx="11108794" cy="45550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17004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nly (reverse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A635C37-5D45-1940-AAC4-D8E9BC4D38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141" y="1558799"/>
            <a:ext cx="11112494" cy="41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xmlns="" id="{1A4267F0-787B-2B4F-A66D-8CAE19046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18A104E-8DE2-434B-815C-C92F60888B4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38855B0-AEF2-4DBF-B034-C896FBE06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43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85AE224-D143-9B4C-984F-2DAFBF5A8A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4A7714C-C9D3-EA4F-AAAE-A0B2CFDFAB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0" y="1513541"/>
            <a:ext cx="11112493" cy="43359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172800" indent="-172800">
              <a:buNone/>
              <a:defRPr/>
            </a:lvl2pPr>
            <a:lvl3pPr marL="172800">
              <a:defRPr/>
            </a:lvl3pPr>
            <a:lvl4pPr marL="345600">
              <a:defRPr/>
            </a:lvl4pPr>
            <a:lvl5pPr marL="518400">
              <a:defRPr/>
            </a:lvl5pPr>
            <a:lvl6pPr marL="691200">
              <a:defRPr/>
            </a:lvl6pPr>
            <a:lvl7pPr marL="864000">
              <a:defRPr/>
            </a:lvl7pPr>
            <a:lvl8pPr marL="1036800">
              <a:defRPr/>
            </a:lvl8pPr>
            <a:lvl9pPr marL="1209600"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Body copy</a:t>
            </a:r>
          </a:p>
          <a:p>
            <a:pPr lvl="2"/>
            <a:r>
              <a:rPr lang="en-US" dirty="0"/>
              <a:t>First level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  <a:p>
            <a:pPr lvl="5"/>
            <a:r>
              <a:rPr lang="en-US" dirty="0"/>
              <a:t>Fourth level</a:t>
            </a:r>
          </a:p>
          <a:p>
            <a:pPr lvl="6"/>
            <a:r>
              <a:rPr lang="en-US" dirty="0"/>
              <a:t>Fifth level</a:t>
            </a:r>
          </a:p>
          <a:p>
            <a:pPr lvl="7"/>
            <a:r>
              <a:rPr lang="en-US" dirty="0"/>
              <a:t>Sixth level</a:t>
            </a:r>
          </a:p>
          <a:p>
            <a:pPr lvl="8"/>
            <a:r>
              <a:rPr lang="en-US" dirty="0"/>
              <a:t>Seventh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C8FAF2F8-E403-D645-B5E7-F3DC78AB7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75703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nly with subhead (revers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85AE224-D143-9B4C-984F-2DAFBF5A8A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4A7714C-C9D3-EA4F-AAAE-A0B2CFDFAB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0" y="1513541"/>
            <a:ext cx="11112493" cy="43359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172800" indent="-172800">
              <a:buNone/>
              <a:defRPr>
                <a:solidFill>
                  <a:schemeClr val="bg1"/>
                </a:solidFill>
              </a:defRPr>
            </a:lvl2pPr>
            <a:lvl3pPr marL="172800">
              <a:defRPr>
                <a:solidFill>
                  <a:schemeClr val="bg1"/>
                </a:solidFill>
              </a:defRPr>
            </a:lvl3pPr>
            <a:lvl4pPr marL="345600">
              <a:defRPr>
                <a:solidFill>
                  <a:schemeClr val="bg1"/>
                </a:solidFill>
              </a:defRPr>
            </a:lvl4pPr>
            <a:lvl5pPr marL="518400">
              <a:defRPr>
                <a:solidFill>
                  <a:schemeClr val="bg1"/>
                </a:solidFill>
              </a:defRPr>
            </a:lvl5pPr>
            <a:lvl6pPr marL="691200">
              <a:defRPr>
                <a:solidFill>
                  <a:schemeClr val="bg1"/>
                </a:solidFill>
              </a:defRPr>
            </a:lvl6pPr>
            <a:lvl7pPr marL="864000">
              <a:defRPr>
                <a:solidFill>
                  <a:schemeClr val="bg1"/>
                </a:solidFill>
              </a:defRPr>
            </a:lvl7pPr>
            <a:lvl8pPr marL="1036800">
              <a:defRPr>
                <a:solidFill>
                  <a:schemeClr val="bg1"/>
                </a:solidFill>
              </a:defRPr>
            </a:lvl8pPr>
            <a:lvl9pPr marL="1209600"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Body copy</a:t>
            </a:r>
          </a:p>
          <a:p>
            <a:pPr lvl="2"/>
            <a:r>
              <a:rPr lang="en-US" dirty="0"/>
              <a:t>First level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  <a:p>
            <a:pPr lvl="5"/>
            <a:r>
              <a:rPr lang="en-US" dirty="0"/>
              <a:t>Fourth level</a:t>
            </a:r>
          </a:p>
          <a:p>
            <a:pPr lvl="6"/>
            <a:r>
              <a:rPr lang="en-US" dirty="0"/>
              <a:t>Fifth level</a:t>
            </a:r>
          </a:p>
          <a:p>
            <a:pPr lvl="7"/>
            <a:r>
              <a:rPr lang="en-US" dirty="0"/>
              <a:t>Sixth level</a:t>
            </a:r>
          </a:p>
          <a:p>
            <a:pPr lvl="8"/>
            <a:r>
              <a:rPr lang="en-US" dirty="0"/>
              <a:t>Seventh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C8FAF2F8-E403-D645-B5E7-F3DC78AB7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A3B0F67-8BE8-43CE-B4D7-857A9844BB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3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AD1544-9F5B-6247-B2CE-CBCB59C49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Slide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7FE36E-202A-814F-AE8F-5976C6617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48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(revers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AD1544-9F5B-6247-B2CE-CBCB59C49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191B37-C929-8D42-98C4-A32E7A9CD9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48C84F-9CCA-4B98-9E4A-ED08D5E4EB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6142126"/>
            <a:ext cx="3019154" cy="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7FE36E-202A-814F-AE8F-5976C6617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147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xmlns="" id="{D09BE361-C93F-4584-9CCD-53A4BA33F28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0"/>
            </p:custDataLst>
            <p:extLst/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" name="think-cell Slide" r:id="rId32" imgW="360" imgH="360" progId="TCLayout.ActiveDocument.1">
                  <p:embed/>
                </p:oleObj>
              </mc:Choice>
              <mc:Fallback>
                <p:oleObj name="think-cell Slide" r:id="rId32" imgW="360" imgH="360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xmlns="" id="{D09BE361-C93F-4584-9CCD-53A4BA33F2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xmlns="" id="{90FDA710-C9EF-452E-BA4A-AA6BB47F1D53}"/>
              </a:ext>
            </a:extLst>
          </p:cNvPr>
          <p:cNvSpPr/>
          <p:nvPr userDrawn="1">
            <p:custDataLst>
              <p:tags r:id="rId31"/>
            </p:custDataLst>
          </p:nvPr>
        </p:nvSpPr>
        <p:spPr>
          <a:xfrm>
            <a:off x="0" y="0"/>
            <a:ext cx="15879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CA" sz="3200" b="0" i="0" baseline="0" dirty="0">
              <a:latin typeface="Poppins SemiBold" panose="00000700000000000000" pitchFamily="50" charset="0"/>
              <a:ea typeface="+mj-ea"/>
              <a:cs typeface="Poppins SemiBold" panose="00000700000000000000" pitchFamily="50" charset="0"/>
              <a:sym typeface="Poppins SemiBold" panose="00000700000000000000" pitchFamily="50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141" y="630001"/>
            <a:ext cx="11112494" cy="455509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/>
          <a:p>
            <a:r>
              <a:rPr lang="en-CA" dirty="0"/>
              <a:t>Slide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753" y="6299143"/>
            <a:ext cx="253668" cy="15388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sz="1000" b="0" spc="-13" baseline="0">
                <a:solidFill>
                  <a:schemeClr val="tx1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BDC04FB-F95A-7644-A8D0-8254923AA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753" y="1541495"/>
            <a:ext cx="10515163" cy="4352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 bullet</a:t>
            </a:r>
          </a:p>
          <a:p>
            <a:pPr lvl="4"/>
            <a:r>
              <a:rPr lang="en-US" dirty="0"/>
              <a:t>Fifth level bullet</a:t>
            </a:r>
          </a:p>
          <a:p>
            <a:pPr lvl="5"/>
            <a:r>
              <a:rPr lang="en-US" dirty="0"/>
              <a:t>Sixth level bullet</a:t>
            </a:r>
          </a:p>
          <a:p>
            <a:pPr lvl="6"/>
            <a:r>
              <a:rPr lang="en-US" dirty="0"/>
              <a:t>Seventh level bullet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F923B3C-B160-431E-9F38-B621745138B2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73" y="6112960"/>
            <a:ext cx="3108960" cy="43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2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4" r:id="rId23"/>
    <p:sldLayoutId id="2147483685" r:id="rId24"/>
    <p:sldLayoutId id="2147483686" r:id="rId25"/>
    <p:sldLayoutId id="2147483699" r:id="rId26"/>
    <p:sldLayoutId id="2147483700" r:id="rId2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accent2"/>
          </a:solidFill>
          <a:latin typeface="+mj-lt"/>
          <a:ea typeface="+mj-ea"/>
          <a:cs typeface="Poppins SemiBold" pitchFamily="2" charset="77"/>
        </a:defRPr>
      </a:lvl1pPr>
    </p:titleStyle>
    <p:bodyStyle>
      <a:lvl1pPr marL="172800" indent="-172800" algn="l" defTabSz="121898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Poppins SemiBold" pitchFamily="2" charset="77"/>
        </a:defRPr>
      </a:lvl1pPr>
      <a:lvl2pPr marL="345600" indent="-172800" algn="l" defTabSz="121898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Cambria" panose="02040503050406030204" pitchFamily="18" charset="0"/>
        <a:buChar char="⎻"/>
        <a:defRPr sz="1400" kern="1200">
          <a:solidFill>
            <a:schemeClr val="tx1"/>
          </a:solidFill>
          <a:latin typeface="+mn-lt"/>
          <a:ea typeface="+mn-ea"/>
          <a:cs typeface="Poppins" pitchFamily="2" charset="77"/>
        </a:defRPr>
      </a:lvl2pPr>
      <a:lvl3pPr marL="518400" indent="-171450" algn="l" defTabSz="121898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SzPct val="10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Poppins" pitchFamily="2" charset="77"/>
        </a:defRPr>
      </a:lvl3pPr>
      <a:lvl4pPr marL="691200" indent="-171450" algn="l" defTabSz="121898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Cambria Math" panose="02040503050406030204" pitchFamily="18" charset="0"/>
        <a:buChar char="⎯"/>
        <a:defRPr sz="1400" kern="1200">
          <a:solidFill>
            <a:schemeClr val="tx1"/>
          </a:solidFill>
          <a:latin typeface="+mn-lt"/>
          <a:ea typeface="+mn-ea"/>
          <a:cs typeface="Poppins" pitchFamily="2" charset="77"/>
        </a:defRPr>
      </a:lvl4pPr>
      <a:lvl5pPr marL="864000" indent="-171450" algn="l" defTabSz="121898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SzPct val="10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Poppins" pitchFamily="2" charset="77"/>
        </a:defRPr>
      </a:lvl5pPr>
      <a:lvl6pPr marL="1036800" indent="-172800" algn="l" defTabSz="1218987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Cambria Math" panose="02040503050406030204" pitchFamily="18" charset="0"/>
        <a:buChar char="⎯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9600" indent="-172800" algn="l" defTabSz="1218987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82400" indent="-172800" algn="l" defTabSz="1218987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Cambria Math" panose="02040503050406030204" pitchFamily="18" charset="0"/>
        <a:buChar char="⎯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55200" indent="-172800" algn="l" defTabSz="1218987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algn="l" defTabSz="1218987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ksshs.r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://www.oksshs.r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ksshs.ru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hyperlink" Target="mailto:Baskakova.YO@shmu6.com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://www.oksshs.ru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oksshs.ru/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oksshs.ru/" TargetMode="Externa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ksshs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ksshs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ksshs.ru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ksshs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ksshs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1200" y="1225032"/>
            <a:ext cx="4187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ОБЪЕДИНЁННАЯ КОМПАНИЯ «СИБШАХТОСТРОЙ» 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1200" y="2635992"/>
            <a:ext cx="575945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sz="2000" b="1" cap="all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мы </a:t>
            </a:r>
            <a:r>
              <a:rPr lang="ru-RU" sz="2000" b="1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успевали </a:t>
            </a:r>
            <a:r>
              <a:rPr lang="ru-RU" sz="2000" b="1" cap="all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внедрять 1С:ERP.УСО и строить, а потом снова внедрять и строить»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6667" y="4709753"/>
            <a:ext cx="2755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БАСКАКОВА ЯНА   </a:t>
            </a:r>
          </a:p>
          <a:p>
            <a:pPr algn="r"/>
            <a:r>
              <a:rPr lang="ru-RU" sz="1200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Директор по развитию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423" name="Picture 231" descr="C:\Users\baskakova_yo\Desktop\Логотип ОК Сибшахтострой 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00" y="551672"/>
            <a:ext cx="2697163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363766" y="5495670"/>
            <a:ext cx="3048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n-US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2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r"/>
            <a:r>
              <a:rPr lang="ru-RU" sz="1200" b="1" cap="all" dirty="0">
                <a:solidFill>
                  <a:srgbClr val="05322B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«Строить – ЗНАЧИТ ЖИТЬ»</a:t>
            </a:r>
          </a:p>
          <a:p>
            <a:pPr lvl="0" algn="r"/>
            <a:endParaRPr lang="ru-RU" sz="12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8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83133" y="5795802"/>
            <a:ext cx="1750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979" y="7981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АРХИТЕКТУРА РЕШЕНИЯ И МАСШТАБ ПРОЕКТА, КАК ЭТО ВЫГЛЯДИТ СЕГОДНЯ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16835" y="1707357"/>
            <a:ext cx="461652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Внедренные программные продукты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1С:ERP Управление строительной 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организацией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Продажи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Складской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учёт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Закупки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Бюджетирование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финансовое планирование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Управление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казначейством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Заработная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плата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Регламентированный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учет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50" name="Группа 10249"/>
          <p:cNvGrpSpPr/>
          <p:nvPr/>
        </p:nvGrpSpPr>
        <p:grpSpPr>
          <a:xfrm>
            <a:off x="420772" y="1824037"/>
            <a:ext cx="6511752" cy="4700588"/>
            <a:chOff x="276226" y="1824037"/>
            <a:chExt cx="6511752" cy="4700588"/>
          </a:xfrm>
        </p:grpSpPr>
        <p:cxnSp>
          <p:nvCxnSpPr>
            <p:cNvPr id="26" name="Прямая со стрелкой 25"/>
            <p:cNvCxnSpPr/>
            <p:nvPr/>
          </p:nvCxnSpPr>
          <p:spPr>
            <a:xfrm>
              <a:off x="3676650" y="4391803"/>
              <a:ext cx="1333498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17" name="Соединительная линия уступом 21516"/>
            <p:cNvCxnSpPr/>
            <p:nvPr/>
          </p:nvCxnSpPr>
          <p:spPr>
            <a:xfrm rot="5400000" flipH="1" flipV="1">
              <a:off x="2926557" y="4191794"/>
              <a:ext cx="12700" cy="2405063"/>
            </a:xfrm>
            <a:prstGeom prst="bentConnector3">
              <a:avLst>
                <a:gd name="adj1" fmla="val 1124984"/>
              </a:avLst>
            </a:prstGeom>
            <a:ln w="28575">
              <a:solidFill>
                <a:srgbClr val="00B8E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Прямоугольник 4"/>
            <p:cNvSpPr/>
            <p:nvPr/>
          </p:nvSpPr>
          <p:spPr>
            <a:xfrm>
              <a:off x="276226" y="1962150"/>
              <a:ext cx="1704976" cy="1143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1С:ДОКУМЕНТООБОРОТ</a:t>
              </a:r>
              <a:endParaRPr lang="ru-RU" sz="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23937" y="5381625"/>
              <a:ext cx="1400175" cy="1143000"/>
            </a:xfrm>
            <a:prstGeom prst="rect">
              <a:avLst/>
            </a:prstGeom>
            <a:solidFill>
              <a:srgbClr val="00B8E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Сметная программа</a:t>
              </a:r>
              <a:endParaRPr lang="ru-RU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429000" y="5381625"/>
              <a:ext cx="1400175" cy="1143000"/>
            </a:xfrm>
            <a:prstGeom prst="rect">
              <a:avLst/>
            </a:prstGeom>
            <a:solidFill>
              <a:srgbClr val="00B8E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Программа для выпуска и расчета сметной документации</a:t>
              </a:r>
            </a:p>
            <a:p>
              <a:pPr algn="ctr"/>
              <a:r>
                <a:rPr lang="ru-RU" sz="9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по проекту</a:t>
              </a:r>
              <a:endParaRPr lang="ru-RU" sz="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 rot="16200000" flipV="1">
              <a:off x="4987101" y="2909123"/>
              <a:ext cx="1582708" cy="241213"/>
            </a:xfrm>
            <a:prstGeom prst="bentConnector3">
              <a:avLst>
                <a:gd name="adj1" fmla="val 100552"/>
              </a:avLst>
            </a:prstGeom>
            <a:ln w="28575">
              <a:solidFill>
                <a:schemeClr val="bg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Соединительная линия уступом 21"/>
            <p:cNvCxnSpPr/>
            <p:nvPr/>
          </p:nvCxnSpPr>
          <p:spPr>
            <a:xfrm rot="5400000" flipH="1" flipV="1">
              <a:off x="2464593" y="2970977"/>
              <a:ext cx="1271588" cy="428625"/>
            </a:xfrm>
            <a:prstGeom prst="bentConnector2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H="1">
              <a:off x="1981202" y="2238375"/>
              <a:ext cx="1333498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Соединительная линия уступом 26"/>
            <p:cNvCxnSpPr>
              <a:stCxn id="5" idx="2"/>
            </p:cNvCxnSpPr>
            <p:nvPr/>
          </p:nvCxnSpPr>
          <p:spPr>
            <a:xfrm rot="16200000" flipH="1">
              <a:off x="964018" y="3269845"/>
              <a:ext cx="1296179" cy="966787"/>
            </a:xfrm>
            <a:prstGeom prst="bentConnector2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21" name="Прямая со стрелкой 21520"/>
            <p:cNvCxnSpPr/>
            <p:nvPr/>
          </p:nvCxnSpPr>
          <p:spPr>
            <a:xfrm flipH="1">
              <a:off x="2886074" y="4991100"/>
              <a:ext cx="2" cy="278606"/>
            </a:xfrm>
            <a:prstGeom prst="straightConnector1">
              <a:avLst/>
            </a:prstGeom>
            <a:ln w="28575">
              <a:solidFill>
                <a:srgbClr val="00B8EC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35" name="Скругленный прямоугольник 21534"/>
            <p:cNvSpPr/>
            <p:nvPr/>
          </p:nvSpPr>
          <p:spPr>
            <a:xfrm>
              <a:off x="3314700" y="1824037"/>
              <a:ext cx="2343149" cy="141922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1С:</a:t>
              </a:r>
              <a:r>
                <a:rPr lang="en-US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ERP</a:t>
              </a:r>
              <a:r>
                <a:rPr lang="ru-RU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 Управление холдингом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ru-RU" sz="8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5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MDM</a:t>
              </a:r>
              <a:r>
                <a:rPr lang="ru-RU" sz="85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Управление нормативно-справочной информацией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ru-RU" sz="85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БДДС, учет заявок и расход ДС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ru-RU" sz="850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Казначейство</a:t>
              </a:r>
              <a:endParaRPr lang="ru-RU" sz="85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240" name="Скругленный прямоугольник 10239"/>
            <p:cNvSpPr/>
            <p:nvPr/>
          </p:nvSpPr>
          <p:spPr>
            <a:xfrm>
              <a:off x="2095500" y="3821084"/>
              <a:ext cx="1581148" cy="117954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1С:</a:t>
              </a:r>
              <a:r>
                <a:rPr lang="en-US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ERP</a:t>
              </a:r>
              <a:r>
                <a:rPr lang="ru-RU" sz="85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 Управление строительной организацией</a:t>
              </a: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5010147" y="3821084"/>
              <a:ext cx="1777831" cy="117954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1С:</a:t>
              </a:r>
              <a:r>
                <a:rPr lang="en-US" sz="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ERP</a:t>
              </a:r>
              <a:r>
                <a:rPr lang="ru-RU" sz="8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 Управление холдингом 2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endParaRPr lang="ru-RU" sz="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Техническое снабжение</a:t>
              </a:r>
            </a:p>
          </p:txBody>
        </p:sp>
        <p:sp>
          <p:nvSpPr>
            <p:cNvPr id="10247" name="TextBox 10246"/>
            <p:cNvSpPr txBox="1"/>
            <p:nvPr/>
          </p:nvSpPr>
          <p:spPr>
            <a:xfrm>
              <a:off x="2024623" y="1902284"/>
              <a:ext cx="124665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900" dirty="0" smtClean="0">
                  <a:solidFill>
                    <a:schemeClr val="accent4">
                      <a:lumMod val="7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Бесшовная интеграция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301311" y="3624113"/>
              <a:ext cx="124665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000" dirty="0" smtClean="0">
                  <a:solidFill>
                    <a:schemeClr val="accent4">
                      <a:lumMod val="7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Бесшовная интеграция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016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1308" y="1808375"/>
            <a:ext cx="72328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</a:t>
            </a:r>
          </a:p>
          <a:p>
            <a:r>
              <a:rPr lang="ru-RU" sz="6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ВНИМАНИЕ!</a:t>
            </a:r>
            <a:endParaRPr lang="en-US" sz="6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37356" y="4649874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100" b="1" cap="all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БАСКАКОВА ЯНА   </a:t>
            </a:r>
          </a:p>
          <a:p>
            <a:pPr algn="r"/>
            <a:r>
              <a:rPr lang="ru-RU" sz="1100" cap="all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Директор по </a:t>
            </a:r>
            <a:r>
              <a:rPr lang="ru-RU" sz="1100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развитию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sz="1100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Baskakova.YO@shmu6.com</a:t>
            </a:r>
            <a:endParaRPr lang="ru-RU" sz="1100" cap="all" dirty="0" smtClean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ru-RU" sz="1100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 </a:t>
            </a:r>
            <a:r>
              <a:rPr lang="ru-RU" sz="1100" cap="all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905-066-7421</a:t>
            </a:r>
            <a:endParaRPr lang="ru-RU" sz="1100" cap="all" dirty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41" y="5736933"/>
            <a:ext cx="2033329" cy="643644"/>
          </a:xfrm>
          <a:prstGeom prst="rect">
            <a:avLst/>
          </a:prstGeom>
        </p:spPr>
      </p:pic>
      <p:pic>
        <p:nvPicPr>
          <p:cNvPr id="27650" name="Picture 2" descr="C:\Users\baskakova_yo\Desktop\Логотип ОК Сибшахтострой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39" y="5222736"/>
            <a:ext cx="1906331" cy="30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93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91979" y="800319"/>
            <a:ext cx="112147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КТО МЫ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60" y="3956994"/>
            <a:ext cx="2076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72" y="3956994"/>
            <a:ext cx="2076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364" y="3956994"/>
            <a:ext cx="2076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698158" y="832622"/>
            <a:ext cx="0" cy="298621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98158" y="1442415"/>
            <a:ext cx="106810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ООО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«Объединенная компания «</a:t>
            </a:r>
            <a:r>
              <a:rPr lang="ru-RU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Сибшахтострой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 - на рынке уже более 75 лет. 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Мы ста­бильно развиваемся и являемся одной из самых крупных строительных организаций за Уралом. 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Благодаря богатому опыту и высококвалифицированному персоналу все этапы строительных работ выполняются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высочайшем уровне. 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Мы выполняем все виды проектных, строительно-монтажных и пусконаладочных работ со сдачей производственных и других объектов, полностью готовых к запуску.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73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979" y="797696"/>
            <a:ext cx="5987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НАШ ПОДХОД К </a:t>
            </a: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РЕАЛИЗАЦИИ ПРОЕКТОВ - </a:t>
            </a:r>
          </a:p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КОМПЛЕКСНЫЙ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4915" y="1938866"/>
            <a:ext cx="3716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состав нашего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олдинга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входит около десятка под­разделений. Благодаря их синергии «под ключ» строятся целые производства. </a:t>
            </a:r>
          </a:p>
        </p:txBody>
      </p:sp>
      <p:pic>
        <p:nvPicPr>
          <p:cNvPr id="19478" name="Picture 22" descr="F:\Разобрать 2 (ООО Грин)\ООО Грин (Ольга, Берлога, Белка)\Презентации и КП\2023\Презентация для награждения 1С (Баскакова)\Новая папка\структура компании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38866"/>
            <a:ext cx="9130133" cy="491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7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979" y="798153"/>
            <a:ext cx="5899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ГДЕ МЫ СТРОИМ И КТО НАШИ ЗАКАЗЧИКИ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499" name="Picture 19" descr="F:\Разобрать 2 (ООО Грин)\ООО Грин (Ольга, Берлога, Белка)\Презентации и КП\2023\Презентация для награждения 1С (Баскакова)\Новая папка\карт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066" y="1167484"/>
            <a:ext cx="8164959" cy="554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flipV="1">
            <a:off x="698158" y="832622"/>
            <a:ext cx="0" cy="298621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50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200" y="799200"/>
            <a:ext cx="93169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МЫ ЖИЛИ,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ТУЖИЛИ ДО 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ERP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1979" y="1799786"/>
            <a:ext cx="931699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Создавали новую номенклатуру по накладным от поставщиков (+100500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одного и того же под разным соусом).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Создавали бесконечные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эксель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-таблицы, а еще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Ганта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и возможно был кто-то еще…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знали всех имен материалов на площадках – неликвиды, эх, что за звери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Оформляли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КСки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в разных программах и не только  в 1С.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Масштабировали доработки, синхронизировали, публиковали и что только мы не делали для организации учета.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И все же как – будто хорошо, но фирма 1С сообщила, что в скором времени закончит  поддержку нами любимой 1С: УПП. 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endParaRPr lang="en-US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И тут началось…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ru-RU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endParaRPr lang="ru-RU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98158" y="832622"/>
            <a:ext cx="0" cy="298621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34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200" y="798552"/>
            <a:ext cx="8711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ЧТО В ИМЕНИ ТЕБЕ МОЕМ ИЛИ КАК МЫ ВЫБИРАЛИ ПОДРЯДЧИКА 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1978" y="1799786"/>
            <a:ext cx="107627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Проектная команда (никто не знал с чего начать).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акой продукт выбрать – 1С или 1С (без вариантов).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Тендерные карты,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референс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-листы и предварительные оценки от потенциальных интеграторов (оказалось, что у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ERP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есть отраслевые решения и не каждый интегратор имеет нужный нам опыт внедрения).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Подготовка Устава проекта,  ожидаемый «веселый» старт и суровая реальность (лебедь, рак и щука).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Утверждение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интегратора (когда качество предпочтительно цене).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99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83133" y="5795802"/>
            <a:ext cx="175022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www.oksshs.ru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85" y="1726570"/>
            <a:ext cx="4688180" cy="14840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93826" y="3598979"/>
            <a:ext cx="96711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Опыт 19+ лет в сфере корпоративных внедрений 1С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Внедрено 30+ систем на базе «1С: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ERP 2», 5+ «1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С: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ERP.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УХ»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Есть большой штат специалистов с высокими компетенциями и релевантным опытом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1979" y="7981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КТО НАШ ИНТЕГРАТОР, ШУТКИ В СТОРОНУ, ДАЛЬШЕ ВСЕ СЕРЬЕЗНО 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47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1200" y="7981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УНИКАЛЬНОСТЬ И ИННОВАЦИОННОСТЬ ПРОЕКТА – О ЧЕМ ЭТО ДЛЯ НАС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1979" y="1540307"/>
            <a:ext cx="922225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Нормализация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НСИ - сокращение количества точек ввода данных (ранее в 1С:УПП более 20, сейчас 2), контроль вводимой информации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Интеграция систем "1С:ERP УСО" и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нашей учетной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системы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базе "1С:ERP. Управление холдингом". Интеграция реализована через создание веб-сервиса на стороне "1С:ERP УСО" и обработки на стороне "1С:ERP. УХ", которая обращается к методам сервиса для получения и выгрузки данных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Разработка эталонного справочника для внесения данных по новым проектам (в интегрируемой с системой на базе "1С:ERP.УСО" конфигурации "1С:ERP. Управление холдингом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Разработка специализированных печатных форм и отчётов;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Доработан типовой функционал для учета проектной строительной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Адаптирован расчет финансового результата по проектам.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baskakova_yo\Desktop\Логотип ОК Сибшахтострой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368815"/>
            <a:ext cx="1198606" cy="19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1979" y="7981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ЧТО МЫ ПОЛУЧИЛИ НА ВЫХОДЕ И ЧЕГО ЕЩЕ ОЖИДАЕМ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1979" y="1799786"/>
            <a:ext cx="90945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Сквозное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оперативное планирование и управление проектами на всем жизненном цикле начиная от формирования коммерческого предложения и заканчивая его сдачей и получением денег, с возможностью</a:t>
            </a: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Автоматизация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процесса оперативного управления и учета ТМЦ;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Автоматизация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процесса подготовки исполнительной </a:t>
            </a: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документации  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 закрытии работ;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Контроль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управление исполнительской дисциплиной;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Автоматизация </a:t>
            </a:r>
            <a:r>
              <a:rPr lang="ru-RU" alt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ведения бухгалтерского и налогового учета</a:t>
            </a: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Есть планы по интеграции 1С: «Аналитика» + сайт для субподрядчиков.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Так же в рамках исполнительной документацией  решили попробовать отличный от 1С сервис но с </a:t>
            </a: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интеграцией </a:t>
            </a:r>
            <a:r>
              <a:rPr lang="en-US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ERP</a:t>
            </a:r>
            <a:r>
              <a:rPr lang="ru-RU" alt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ru-RU" alt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98400" y="824400"/>
            <a:ext cx="0" cy="597600"/>
          </a:xfrm>
          <a:prstGeom prst="line">
            <a:avLst/>
          </a:prstGeom>
          <a:ln w="28575">
            <a:solidFill>
              <a:srgbClr val="E41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0183133" y="5914336"/>
            <a:ext cx="1750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8E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www.oksshs.ru</a:t>
            </a:r>
            <a:endParaRPr lang="ru-RU" sz="1600" dirty="0" smtClean="0">
              <a:solidFill>
                <a:srgbClr val="00B8E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85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n72M_Cd6nD0OPCTRrRk3A"/>
</p:tagLst>
</file>

<file path=ppt/theme/theme1.xml><?xml version="1.0" encoding="utf-8"?>
<a:theme xmlns:a="http://schemas.openxmlformats.org/drawingml/2006/main" name="Baker Hughes template">
  <a:themeElements>
    <a:clrScheme name="Другая 2">
      <a:dk1>
        <a:srgbClr val="000000"/>
      </a:dk1>
      <a:lt1>
        <a:srgbClr val="FFFFFF"/>
      </a:lt1>
      <a:dk2>
        <a:srgbClr val="05322B"/>
      </a:dk2>
      <a:lt2>
        <a:srgbClr val="D0D0D0"/>
      </a:lt2>
      <a:accent1>
        <a:srgbClr val="05322B"/>
      </a:accent1>
      <a:accent2>
        <a:srgbClr val="018374"/>
      </a:accent2>
      <a:accent3>
        <a:srgbClr val="02BC94"/>
      </a:accent3>
      <a:accent4>
        <a:srgbClr val="939393"/>
      </a:accent4>
      <a:accent5>
        <a:srgbClr val="D0D0D0"/>
      </a:accent5>
      <a:accent6>
        <a:srgbClr val="05322B"/>
      </a:accent6>
      <a:hlink>
        <a:srgbClr val="0070C0"/>
      </a:hlink>
      <a:folHlink>
        <a:srgbClr val="00B0F0"/>
      </a:folHlink>
    </a:clrScheme>
    <a:fontScheme name="Poppins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solidFill>
              <a:schemeClr val="accent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A6A5E7A1-7DC3-4262-8485-2B36081E0BBC}" vid="{29B93154-2012-464C-8421-8C3CAFC3EF0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620</Words>
  <Application>Microsoft Office PowerPoint</Application>
  <PresentationFormat>Произвольный</PresentationFormat>
  <Paragraphs>108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Baker Hughes template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Alexeev, Andrey</dc:creator>
  <cp:lastModifiedBy>Баскакова Яна Олеговна</cp:lastModifiedBy>
  <cp:revision>218</cp:revision>
  <dcterms:created xsi:type="dcterms:W3CDTF">2022-11-28T10:09:21Z</dcterms:created>
  <dcterms:modified xsi:type="dcterms:W3CDTF">2023-09-21T04:00:05Z</dcterms:modified>
</cp:coreProperties>
</file>